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8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51" r:id="rId1"/>
    <p:sldMasterId id="2147483794" r:id="rId2"/>
    <p:sldMasterId id="2147483809" r:id="rId3"/>
    <p:sldMasterId id="2147483821" r:id="rId4"/>
  </p:sldMasterIdLst>
  <p:notesMasterIdLst>
    <p:notesMasterId r:id="rId5"/>
  </p:notesMasterIdLst>
  <p:sldIdLst>
    <p:sldId id="256" r:id="rId6"/>
    <p:sldId id="290" r:id="rId7"/>
    <p:sldId id="291" r:id="rId8"/>
    <p:sldId id="299" r:id="rId9"/>
    <p:sldId id="302" r:id="rId10"/>
    <p:sldId id="304" r:id="rId11"/>
    <p:sldId id="293" r:id="rId12"/>
    <p:sldId id="305" r:id="rId13"/>
    <p:sldId id="298" r:id="rId14"/>
    <p:sldId id="301" r:id="rId15"/>
  </p:sldIdLst>
  <p:sldSz cx="9144000" cy="6858000" type="screen4x3"/>
  <p:notesSz cx="7004050" cy="9223375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4F5D"/>
    <a:srgbClr val="97B082"/>
    <a:srgbClr val="FAF4DC"/>
    <a:srgbClr val="DDDDDD"/>
    <a:srgbClr val="EAEAEA"/>
    <a:srgbClr val="F8F8F8"/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2" autoAdjust="0"/>
    <p:restoredTop sz="94660" autoAdjust="0"/>
  </p:normalViewPr>
  <p:slideViewPr>
    <p:cSldViewPr snapToGrid="0">
      <p:cViewPr varScale="1">
        <p:scale>
          <a:sx n="112" d="100"/>
          <a:sy n="112" d="100"/>
        </p:scale>
        <p:origin x="169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tags" Target="tags/tag1.xml" /><Relationship Id="rId17" Type="http://schemas.openxmlformats.org/officeDocument/2006/relationships/presProps" Target="presProps.xml" /><Relationship Id="rId18" Type="http://schemas.openxmlformats.org/officeDocument/2006/relationships/viewProps" Target="viewProps.xml" /><Relationship Id="rId19" Type="http://schemas.openxmlformats.org/officeDocument/2006/relationships/theme" Target="theme/theme1.xml" /><Relationship Id="rId2" Type="http://schemas.openxmlformats.org/officeDocument/2006/relationships/slideMaster" Target="slideMasters/slideMaster2.xml" /><Relationship Id="rId20" Type="http://schemas.openxmlformats.org/officeDocument/2006/relationships/tableStyles" Target="tableStyles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notesMaster" Target="notesMasters/notes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5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/>
              </a:defRPr>
            </a:lvl1pPr>
          </a:lstStyle>
          <a:p>
            <a:pPr>
              <a:defRPr/>
            </a:pPr>
            <a:fld id="{9C471C2D-9DE6-499B-ABA0-C3F1D0317108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6D7446C-4AB7-4A08-87F8-EECF23E328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B0C2FC-95D4-48B7-A575-20EFC0AED65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4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32"/>
          <p:cNvSpPr>
            <a:spLocks noChangeArrowheads="1"/>
          </p:cNvSpPr>
          <p:nvPr userDrawn="1"/>
        </p:nvSpPr>
        <p:spPr bwMode="auto">
          <a:xfrm>
            <a:off x="3379788" y="3200400"/>
            <a:ext cx="5764212" cy="268288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31"/>
          <p:cNvSpPr>
            <a:spLocks noChangeArrowheads="1"/>
          </p:cNvSpPr>
          <p:nvPr userDrawn="1"/>
        </p:nvSpPr>
        <p:spPr bwMode="auto">
          <a:xfrm>
            <a:off x="0" y="3246438"/>
            <a:ext cx="3408363" cy="222250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960563"/>
            <a:ext cx="9144000" cy="12890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600" smtClean="0">
                <a:latin typeface="Times New Roman" panose="02020603050405020304" pitchFamily="18" charset="0"/>
              </a:rPr>
              <a:t>  </a:t>
            </a:r>
            <a:endParaRPr lang="en-US" altLang="en-US" sz="5600" smtClean="0">
              <a:latin typeface="Times New Roman" panose="02020603050405020304" pitchFamily="18" charset="0"/>
            </a:endParaRPr>
          </a:p>
        </p:txBody>
      </p:sp>
      <p:sp>
        <p:nvSpPr>
          <p:cNvPr id="7" name="Text Box 37"/>
          <p:cNvSpPr txBox="1">
            <a:spLocks noChangeArrowheads="1"/>
          </p:cNvSpPr>
          <p:nvPr userDrawn="1"/>
        </p:nvSpPr>
        <p:spPr bwMode="auto">
          <a:xfrm>
            <a:off x="4327525" y="2033588"/>
            <a:ext cx="3490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8" name="Picture 36" descr="OSHA Logo"/>
          <p:cNvPicPr>
            <a:picLocks noChangeAspect="1" noChangeArrowheads="1"/>
          </p:cNvPicPr>
          <p:nvPr userDrawn="1"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3750" y="2344738"/>
            <a:ext cx="19780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22375" y="3949700"/>
            <a:ext cx="7858125" cy="777875"/>
          </a:xfrm>
        </p:spPr>
        <p:txBody>
          <a:bodyPr/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79700" y="4654550"/>
            <a:ext cx="6400800" cy="668338"/>
          </a:xfrm>
        </p:spPr>
        <p:txBody>
          <a:bodyPr/>
          <a:lstStyle>
            <a:lvl1pPr marL="0" indent="0" algn="r"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72449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9145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6900" y="0"/>
            <a:ext cx="2197100" cy="6310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425" y="0"/>
            <a:ext cx="6442075" cy="6310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7714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0"/>
            <a:ext cx="8791575" cy="933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4638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32"/>
          <p:cNvSpPr>
            <a:spLocks noChangeArrowheads="1"/>
          </p:cNvSpPr>
          <p:nvPr userDrawn="1"/>
        </p:nvSpPr>
        <p:spPr bwMode="auto">
          <a:xfrm>
            <a:off x="3379788" y="3200400"/>
            <a:ext cx="5764212" cy="268288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31"/>
          <p:cNvSpPr>
            <a:spLocks noChangeArrowheads="1"/>
          </p:cNvSpPr>
          <p:nvPr userDrawn="1"/>
        </p:nvSpPr>
        <p:spPr bwMode="auto">
          <a:xfrm>
            <a:off x="0" y="3246438"/>
            <a:ext cx="3408363" cy="222250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960563"/>
            <a:ext cx="9144000" cy="12890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600" smtClean="0">
                <a:latin typeface="Times New Roman" panose="02020603050405020304" pitchFamily="18" charset="0"/>
              </a:rPr>
              <a:t>  </a:t>
            </a:r>
            <a:endParaRPr lang="en-US" altLang="en-US" sz="5600" smtClean="0">
              <a:latin typeface="Times New Roman" panose="02020603050405020304" pitchFamily="18" charset="0"/>
            </a:endParaRPr>
          </a:p>
        </p:txBody>
      </p:sp>
      <p:sp>
        <p:nvSpPr>
          <p:cNvPr id="7" name="Text Box 37"/>
          <p:cNvSpPr txBox="1">
            <a:spLocks noChangeArrowheads="1"/>
          </p:cNvSpPr>
          <p:nvPr userDrawn="1"/>
        </p:nvSpPr>
        <p:spPr bwMode="auto">
          <a:xfrm>
            <a:off x="4327525" y="2033588"/>
            <a:ext cx="3490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8" name="Picture 36" descr="OSHA Logo"/>
          <p:cNvPicPr>
            <a:picLocks noChangeAspect="1" noChangeArrowheads="1"/>
          </p:cNvPicPr>
          <p:nvPr userDrawn="1"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3750" y="2344738"/>
            <a:ext cx="19780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0746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6589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123517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3705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8285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6441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100684076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34815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789889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82764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84201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6900" y="0"/>
            <a:ext cx="2197100" cy="6310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425" y="0"/>
            <a:ext cx="6442075" cy="6310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15421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1103078359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144463"/>
            <a:ext cx="8791575" cy="933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69888" y="1352550"/>
            <a:ext cx="8451850" cy="49577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952545594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0"/>
            <a:ext cx="8791575" cy="933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48869"/>
      </p:ext>
    </p:extLst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48913"/>
      </p:ext>
    </p:extLst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30126"/>
      </p:ext>
    </p:extLst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854901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0548877"/>
      </p:ext>
    </p:extLst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67067"/>
      </p:ext>
    </p:extLst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553581"/>
      </p:ext>
    </p:extLst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68223"/>
      </p:ext>
    </p:extLst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97339127"/>
      </p:ext>
    </p:extLst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161636"/>
      </p:ext>
    </p:extLst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6779873"/>
      </p:ext>
    </p:extLst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51415"/>
      </p:ext>
    </p:extLst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6900" y="0"/>
            <a:ext cx="2197100" cy="6310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425" y="0"/>
            <a:ext cx="6442075" cy="6310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52241"/>
      </p:ext>
    </p:extLst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bg>
      <p:bgPr>
        <a:blipFill dpi="0"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14600"/>
            <a:ext cx="6172200" cy="122237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09800"/>
            <a:ext cx="6400800" cy="304800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>
                    <a:tint val="75000"/>
                  </a:schemeClr>
                </a:solidFill>
                <a:latin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7061"/>
      </p:ext>
    </p:extLst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611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75027"/>
      </p:ext>
    </p:extLst>
  </p:cSld>
  <p:clrMapOvr>
    <a:masterClrMapping/>
  </p:clrMapOvr>
  <p:transition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fld id="{91D5240E-47EB-40BF-BB59-DDD77D5AD874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8BD5210-A5FF-4C1A-ABA1-52CC30A18F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926155"/>
      </p:ext>
    </p:extLst>
  </p:cSld>
  <p:clrMapOvr>
    <a:masterClrMapping/>
  </p:clrMapOvr>
  <p:transition/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fld id="{92454615-BD8A-4D9F-BA36-91131265F02C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D646F64-ADF7-4784-91B8-75C688C442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87019"/>
      </p:ext>
    </p:extLst>
  </p:cSld>
  <p:clrMapOvr>
    <a:masterClrMapping/>
  </p:clrMapOvr>
  <p:transition/>
  <p:timing/>
</p:sldLayout>
</file>

<file path=ppt/slideLayouts/slideLayout4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fld id="{EAE1CF48-4257-447F-ACD6-DAA20F0C5DD4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350B3A6-E86C-40FB-9B24-3FD0FF8FA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576071"/>
      </p:ext>
    </p:extLst>
  </p:cSld>
  <p:clrMapOvr>
    <a:masterClrMapping/>
  </p:clrMapOvr>
  <p:transition/>
  <p:timing/>
</p:sldLayout>
</file>

<file path=ppt/slideLayouts/slideLayout4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fld id="{AAC1CA6C-CE6F-4920-85D7-CEAEBC296D9B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334ECCB-5881-4CAF-821D-8E59B42949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1859079"/>
      </p:ext>
    </p:extLst>
  </p:cSld>
  <p:clrMapOvr>
    <a:masterClrMapping/>
  </p:clrMapOvr>
  <p:transition/>
  <p:timing/>
</p:sldLayout>
</file>

<file path=ppt/slideLayouts/slideLayout4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fld id="{9F592631-67C0-44FB-ACAF-284AB37BE1CE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4AFC748-99C2-4F0C-90BB-F1065F1135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290443"/>
      </p:ext>
    </p:extLst>
  </p:cSld>
  <p:clrMapOvr>
    <a:masterClrMapping/>
  </p:clrMapOvr>
  <p:transition/>
  <p:timing/>
</p:sldLayout>
</file>

<file path=ppt/slideLayouts/slideLayout4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fld id="{9F85A8DC-8E47-4314-9D25-6B51B320681A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F7228D6-52A7-41D2-8FC7-3A911439AB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403242"/>
      </p:ext>
    </p:extLst>
  </p:cSld>
  <p:clrMapOvr>
    <a:masterClrMapping/>
  </p:clrMapOvr>
  <p:transition/>
  <p:timing/>
</p:sldLayout>
</file>

<file path=ppt/slideLayouts/slideLayout4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fld id="{9B4D50E8-BCF0-45CF-BE28-9660754912CD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DB253F4-D0E7-4327-8A8C-97554F43B6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88029"/>
      </p:ext>
    </p:extLst>
  </p:cSld>
  <p:clrMapOvr>
    <a:masterClrMapping/>
  </p:clrMapOvr>
  <p:transition/>
  <p:timing/>
</p:sldLayout>
</file>

<file path=ppt/slideLayouts/slideLayout4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fld id="{89E7E5E1-81A3-45D6-AECE-06D50FEB932E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F484204-59EE-4868-B8D3-68B5AF987C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270942"/>
      </p:ext>
    </p:extLst>
  </p:cSld>
  <p:clrMapOvr>
    <a:masterClrMapping/>
  </p:clrMapOvr>
  <p:transition/>
  <p:timing/>
</p:sldLayout>
</file>

<file path=ppt/slideLayouts/slideLayout4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fld id="{1329793A-D506-4817-8CC1-2786F6F05515}" type="datetimeFigureOut">
              <a:rPr lang="en-US"/>
              <a:pPr>
                <a:defRPr/>
              </a:pPr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970335B-5DCC-456D-A513-171FE62AE1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439803"/>
      </p:ext>
    </p:extLst>
  </p:cSld>
  <p:clrMapOvr>
    <a:masterClrMapping/>
  </p:clrMapOvr>
  <p:transition/>
  <p:timing/>
</p:sldLayout>
</file>

<file path=ppt/slideLayouts/slideLayout4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191704955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17895"/>
      </p:ext>
    </p:extLst>
  </p:cSld>
  <p:clrMapOvr>
    <a:masterClrMapping/>
  </p:clrMapOvr>
  <p:transition/>
  <p:timing/>
</p:sldLayout>
</file>

<file path=ppt/slideLayouts/slideLayout5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144463"/>
            <a:ext cx="8791575" cy="933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69888" y="1352550"/>
            <a:ext cx="8451850" cy="49577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636596389"/>
      </p:ext>
    </p:extLst>
  </p:cSld>
  <p:clrMapOvr>
    <a:masterClrMapping/>
  </p:clrMapOvr>
  <p:transition/>
  <p:timing/>
</p:sldLayout>
</file>

<file path=ppt/slideLayouts/slideLayout5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0"/>
            <a:ext cx="8791575" cy="933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9888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352550"/>
            <a:ext cx="4149725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844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15233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xmlns:p14="http://schemas.microsoft.com/office/powerpoint/2010/main" val="234820851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935738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1872605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10" Type="http://schemas.openxmlformats.org/officeDocument/2006/relationships/slideLayout" Target="../slideLayouts/slideLayout22.xml" /><Relationship Id="rId11" Type="http://schemas.openxmlformats.org/officeDocument/2006/relationships/slideLayout" Target="../slideLayouts/slideLayout23.xml" /><Relationship Id="rId12" Type="http://schemas.openxmlformats.org/officeDocument/2006/relationships/slideLayout" Target="../slideLayouts/slideLayout24.xml" /><Relationship Id="rId13" Type="http://schemas.openxmlformats.org/officeDocument/2006/relationships/slideLayout" Target="../slideLayouts/slideLayout25.xml" /><Relationship Id="rId14" Type="http://schemas.openxmlformats.org/officeDocument/2006/relationships/slideLayout" Target="../slideLayouts/slideLayout26.xml" /><Relationship Id="rId15" Type="http://schemas.openxmlformats.org/officeDocument/2006/relationships/theme" Target="../theme/theme2.xml" /><Relationship Id="rId2" Type="http://schemas.openxmlformats.org/officeDocument/2006/relationships/slideLayout" Target="../slideLayouts/slideLayout14.xml" /><Relationship Id="rId3" Type="http://schemas.openxmlformats.org/officeDocument/2006/relationships/slideLayout" Target="../slideLayouts/slideLayout15.xml" /><Relationship Id="rId4" Type="http://schemas.openxmlformats.org/officeDocument/2006/relationships/slideLayout" Target="../slideLayouts/slideLayout16.xml" /><Relationship Id="rId5" Type="http://schemas.openxmlformats.org/officeDocument/2006/relationships/slideLayout" Target="../slideLayouts/slideLayout17.xml" /><Relationship Id="rId6" Type="http://schemas.openxmlformats.org/officeDocument/2006/relationships/slideLayout" Target="../slideLayouts/slideLayout18.xml" /><Relationship Id="rId7" Type="http://schemas.openxmlformats.org/officeDocument/2006/relationships/slideLayout" Target="../slideLayouts/slideLayout19.xml" /><Relationship Id="rId8" Type="http://schemas.openxmlformats.org/officeDocument/2006/relationships/slideLayout" Target="../slideLayouts/slideLayout20.xml" /><Relationship Id="rId9" Type="http://schemas.openxmlformats.org/officeDocument/2006/relationships/slideLayout" Target="../slideLayouts/slideLayout21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6.xml" /><Relationship Id="rId11" Type="http://schemas.openxmlformats.org/officeDocument/2006/relationships/slideLayout" Target="../slideLayouts/slideLayout37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8.xml" /><Relationship Id="rId3" Type="http://schemas.openxmlformats.org/officeDocument/2006/relationships/slideLayout" Target="../slideLayouts/slideLayout29.xml" /><Relationship Id="rId4" Type="http://schemas.openxmlformats.org/officeDocument/2006/relationships/slideLayout" Target="../slideLayouts/slideLayout30.xml" /><Relationship Id="rId5" Type="http://schemas.openxmlformats.org/officeDocument/2006/relationships/slideLayout" Target="../slideLayouts/slideLayout31.xml" /><Relationship Id="rId6" Type="http://schemas.openxmlformats.org/officeDocument/2006/relationships/slideLayout" Target="../slideLayouts/slideLayout32.xml" /><Relationship Id="rId7" Type="http://schemas.openxmlformats.org/officeDocument/2006/relationships/slideLayout" Target="../slideLayouts/slideLayout33.xml" /><Relationship Id="rId8" Type="http://schemas.openxmlformats.org/officeDocument/2006/relationships/slideLayout" Target="../slideLayouts/slideLayout34.xml" /><Relationship Id="rId9" Type="http://schemas.openxmlformats.org/officeDocument/2006/relationships/slideLayout" Target="../slideLayouts/slideLayout35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10" Type="http://schemas.openxmlformats.org/officeDocument/2006/relationships/slideLayout" Target="../slideLayouts/slideLayout47.xml" /><Relationship Id="rId11" Type="http://schemas.openxmlformats.org/officeDocument/2006/relationships/slideLayout" Target="../slideLayouts/slideLayout48.xml" /><Relationship Id="rId12" Type="http://schemas.openxmlformats.org/officeDocument/2006/relationships/slideLayout" Target="../slideLayouts/slideLayout49.xml" /><Relationship Id="rId13" Type="http://schemas.openxmlformats.org/officeDocument/2006/relationships/slideLayout" Target="../slideLayouts/slideLayout50.xml" /><Relationship Id="rId14" Type="http://schemas.openxmlformats.org/officeDocument/2006/relationships/slideLayout" Target="../slideLayouts/slideLayout51.xml" /><Relationship Id="rId15" Type="http://schemas.openxmlformats.org/officeDocument/2006/relationships/image" Target="../media/image3.jpeg" /><Relationship Id="rId16" Type="http://schemas.openxmlformats.org/officeDocument/2006/relationships/theme" Target="../theme/theme4.xml" /><Relationship Id="rId2" Type="http://schemas.openxmlformats.org/officeDocument/2006/relationships/slideLayout" Target="../slideLayouts/slideLayout39.xml" /><Relationship Id="rId3" Type="http://schemas.openxmlformats.org/officeDocument/2006/relationships/slideLayout" Target="../slideLayouts/slideLayout40.xml" /><Relationship Id="rId4" Type="http://schemas.openxmlformats.org/officeDocument/2006/relationships/slideLayout" Target="../slideLayouts/slideLayout41.xml" /><Relationship Id="rId5" Type="http://schemas.openxmlformats.org/officeDocument/2006/relationships/slideLayout" Target="../slideLayouts/slideLayout42.xml" /><Relationship Id="rId6" Type="http://schemas.openxmlformats.org/officeDocument/2006/relationships/slideLayout" Target="../slideLayouts/slideLayout43.xml" /><Relationship Id="rId7" Type="http://schemas.openxmlformats.org/officeDocument/2006/relationships/slideLayout" Target="../slideLayouts/slideLayout44.xml" /><Relationship Id="rId8" Type="http://schemas.openxmlformats.org/officeDocument/2006/relationships/slideLayout" Target="../slideLayouts/slideLayout45.xml" /><Relationship Id="rId9" Type="http://schemas.openxmlformats.org/officeDocument/2006/relationships/slideLayout" Target="../slideLayouts/slideLayout4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9888" y="1352550"/>
            <a:ext cx="8451850" cy="495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9398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0"/>
            <a:ext cx="87915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14"/>
          <p:cNvSpPr>
            <a:spLocks noChangeArrowheads="1"/>
          </p:cNvSpPr>
          <p:nvPr userDrawn="1"/>
        </p:nvSpPr>
        <p:spPr bwMode="auto">
          <a:xfrm>
            <a:off x="0" y="939800"/>
            <a:ext cx="2508250" cy="79375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2476500" y="939800"/>
            <a:ext cx="6667500" cy="79375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1" name="Rectangle 16"/>
          <p:cNvSpPr>
            <a:spLocks noChangeArrowheads="1"/>
          </p:cNvSpPr>
          <p:nvPr userDrawn="1"/>
        </p:nvSpPr>
        <p:spPr bwMode="auto">
          <a:xfrm>
            <a:off x="0" y="6661150"/>
            <a:ext cx="9144000" cy="20161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2" name="Rectangle 17"/>
          <p:cNvSpPr>
            <a:spLocks noChangeArrowheads="1"/>
          </p:cNvSpPr>
          <p:nvPr userDrawn="1"/>
        </p:nvSpPr>
        <p:spPr bwMode="auto">
          <a:xfrm>
            <a:off x="0" y="6578600"/>
            <a:ext cx="2508250" cy="79375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3" name="Rectangle 18"/>
          <p:cNvSpPr>
            <a:spLocks noChangeArrowheads="1"/>
          </p:cNvSpPr>
          <p:nvPr userDrawn="1"/>
        </p:nvSpPr>
        <p:spPr bwMode="auto">
          <a:xfrm>
            <a:off x="2476500" y="6578600"/>
            <a:ext cx="6667500" cy="79375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</p:sldLayoutIdLst>
  <p:transition/>
  <p:timing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9888" y="1352550"/>
            <a:ext cx="8451850" cy="495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0"/>
            <a:ext cx="87915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9398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053" name="Rectangle 14"/>
          <p:cNvSpPr>
            <a:spLocks noChangeArrowheads="1"/>
          </p:cNvSpPr>
          <p:nvPr userDrawn="1"/>
        </p:nvSpPr>
        <p:spPr bwMode="auto">
          <a:xfrm>
            <a:off x="0" y="939800"/>
            <a:ext cx="2508250" cy="79375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054" name="Rectangle 15"/>
          <p:cNvSpPr>
            <a:spLocks noChangeArrowheads="1"/>
          </p:cNvSpPr>
          <p:nvPr userDrawn="1"/>
        </p:nvSpPr>
        <p:spPr bwMode="auto">
          <a:xfrm>
            <a:off x="2476500" y="939800"/>
            <a:ext cx="6667500" cy="79375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055" name="Rectangle 16"/>
          <p:cNvSpPr>
            <a:spLocks noChangeArrowheads="1"/>
          </p:cNvSpPr>
          <p:nvPr userDrawn="1"/>
        </p:nvSpPr>
        <p:spPr bwMode="auto">
          <a:xfrm>
            <a:off x="0" y="6661150"/>
            <a:ext cx="9144000" cy="20161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056" name="Rectangle 17"/>
          <p:cNvSpPr>
            <a:spLocks noChangeArrowheads="1"/>
          </p:cNvSpPr>
          <p:nvPr userDrawn="1"/>
        </p:nvSpPr>
        <p:spPr bwMode="auto">
          <a:xfrm>
            <a:off x="0" y="6578600"/>
            <a:ext cx="2508250" cy="79375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057" name="Rectangle 18"/>
          <p:cNvSpPr>
            <a:spLocks noChangeArrowheads="1"/>
          </p:cNvSpPr>
          <p:nvPr userDrawn="1"/>
        </p:nvSpPr>
        <p:spPr bwMode="auto">
          <a:xfrm>
            <a:off x="2476500" y="6578600"/>
            <a:ext cx="6667500" cy="79375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  <p:sldLayoutId id="2147484023" r:id="rId12"/>
    <p:sldLayoutId id="2147484024" r:id="rId13"/>
    <p:sldLayoutId id="2147484007" r:id="rId14"/>
  </p:sldLayoutIdLst>
  <p:transition/>
  <p:timing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3" name="Text Box 37"/>
          <p:cNvSpPr txBox="1">
            <a:spLocks noChangeArrowheads="1"/>
          </p:cNvSpPr>
          <p:nvPr/>
        </p:nvSpPr>
        <p:spPr bwMode="auto">
          <a:xfrm>
            <a:off x="4327525" y="2033588"/>
            <a:ext cx="3490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0" y="1368425"/>
            <a:ext cx="8451850" cy="495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0"/>
            <a:ext cx="87915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transition/>
  <p:timing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0"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7239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19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  <p:sldLayoutId id="2147484036" r:id="rId13"/>
    <p:sldLayoutId id="2147484020" r:id="rId14"/>
  </p:sldLayoutIdLst>
  <p:transition/>
  <p:timing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200" kern="1200">
          <a:solidFill>
            <a:srgbClr val="7F7F7F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7F7F7F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 kern="1200">
          <a:solidFill>
            <a:srgbClr val="7F7F7F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7F7F7F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7F7F7F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2" Type="http://schemas.openxmlformats.org/officeDocument/2006/relationships/image" Target="../media/image4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5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2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2" Type="http://schemas.openxmlformats.org/officeDocument/2006/relationships/image" Target="../media/image7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2" Type="http://schemas.openxmlformats.org/officeDocument/2006/relationships/image" Target="../media/image8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3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09600" y="1695450"/>
            <a:ext cx="8343900" cy="717550"/>
          </a:xfrm>
        </p:spPr>
        <p:txBody>
          <a:bodyPr/>
          <a:lstStyle/>
          <a:p>
            <a:pPr eaLnBrk="1" hangingPunct="1"/>
            <a:r>
              <a:rPr lang="en-US" altLang="en-US" smtClean="0"/>
              <a:t>First-aid Program</a:t>
            </a: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mtClean="0"/>
              <a:t>Standard 29 CFR Part 1910.151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95250" y="6149975"/>
            <a:ext cx="6483477" cy="305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rgbClr val="7F7F7F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rgbClr val="7F7F7F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Presented by: Barton Insurance Group LLC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95250" y="6454775"/>
            <a:ext cx="24574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rgbClr val="7F7F7F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7F7F7F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rgbClr val="7F7F7F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7F7F7F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7F7F7F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700">
                <a:solidFill>
                  <a:schemeClr val="tx1"/>
                </a:solidFill>
              </a:rPr>
              <a:t>© 2010 Zywave, Inc. All right’s reserved.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 More Information </a:t>
            </a:r>
            <a:endParaRPr lang="en-US" altLang="en-US" sz="1800" b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47650" y="1714500"/>
            <a:ext cx="7496175" cy="4411663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sz="2400" smtClean="0"/>
              <a:t>If you are in doubt about any part of the First Aid Program at Evolution Maintenance, Inc, do not hesitate to contact your supervisor.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sz="2400" smtClean="0"/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sz="2400" smtClean="0"/>
              <a:t>This presentation has been brought to you by: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sz="2400" smtClean="0"/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sz="2400" smtClean="0"/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sz="2400" smtClean="0"/>
              <a:t>Barton Insurance Group LLC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sz="2400" smtClean="0"/>
              <a:t>www.bartoninsurancegroupllc.com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sz="2400" smtClean="0"/>
              <a:t>615.806.1265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6800850" cy="971550"/>
          </a:xfrm>
        </p:spPr>
        <p:txBody>
          <a:bodyPr/>
          <a:lstStyle/>
          <a:p>
            <a:pPr eaLnBrk="1" hangingPunct="1"/>
            <a:r>
              <a:rPr lang="en-US" altLang="en-US" smtClean="0"/>
              <a:t>First Aid: Agenda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60338" y="1682750"/>
            <a:ext cx="4078287" cy="4965700"/>
          </a:xfrm>
        </p:spPr>
        <p:txBody>
          <a:bodyPr/>
          <a:lstStyle/>
          <a:p>
            <a:pPr marL="231775" indent="0" eaLnBrk="1" hangingPunct="1">
              <a:buFont typeface="Wingdings" panose="05000000000000000000" pitchFamily="2" charset="2"/>
              <a:buNone/>
              <a:defRPr/>
            </a:pPr>
            <a:r>
              <a:rPr lang="en-US" sz="1800" smtClean="0"/>
              <a:t>In today’s session, you’ll be learning about:</a:t>
            </a:r>
            <a:br>
              <a:rPr lang="en-US" sz="2400" smtClean="0"/>
            </a:br>
            <a:endParaRPr lang="en-US" sz="2400" smtClean="0"/>
          </a:p>
          <a:p>
            <a:pPr marL="573088" indent="-341313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smtClean="0"/>
              <a:t>What first aid is</a:t>
            </a:r>
          </a:p>
          <a:p>
            <a:pPr marL="573088" indent="-341313" eaLnBrk="1" hangingPunct="1">
              <a:buFont typeface="Wingdings" panose="05000000000000000000" pitchFamily="2" charset="2"/>
              <a:buChar char="ü"/>
              <a:defRPr/>
            </a:pPr>
            <a:endParaRPr lang="en-US" sz="2400" smtClean="0"/>
          </a:p>
          <a:p>
            <a:pPr marL="573088" indent="-341313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smtClean="0"/>
              <a:t>Who is authorized to administer first aid</a:t>
            </a:r>
          </a:p>
          <a:p>
            <a:pPr marL="573088" indent="-341313" eaLnBrk="1" hangingPunct="1">
              <a:buFont typeface="Wingdings" panose="05000000000000000000" pitchFamily="2" charset="2"/>
              <a:buChar char="ü"/>
              <a:defRPr/>
            </a:pPr>
            <a:endParaRPr lang="en-US" sz="2400" smtClean="0"/>
          </a:p>
          <a:p>
            <a:pPr marL="573088" indent="-341313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smtClean="0"/>
              <a:t>What to do in the event of a medical emergency</a:t>
            </a:r>
          </a:p>
          <a:p>
            <a:pPr marL="573088" indent="-341313" eaLnBrk="1" hangingPunct="1">
              <a:defRPr/>
            </a:pPr>
            <a:endParaRPr lang="en-US" sz="2400" smtClean="0"/>
          </a:p>
        </p:txBody>
      </p:sp>
      <p:pic>
        <p:nvPicPr>
          <p:cNvPr id="23556" name="Picture 4" descr="MP900321071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8000" y="2373313"/>
            <a:ext cx="4543425" cy="3240087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42900"/>
            <a:ext cx="4962525" cy="6477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What is first aid?</a:t>
            </a:r>
            <a:br>
              <a:rPr lang="en-US" smtClean="0"/>
            </a:b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69888" y="1695450"/>
            <a:ext cx="7421562" cy="13335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First aid is emergency care provided for an injury or sudden illness before emergency medical treatment is available.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60400" y="3143250"/>
            <a:ext cx="5072063" cy="301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sz="2400" kern="0">
                <a:solidFill>
                  <a:schemeClr val="bg1">
                    <a:lumMod val="50000"/>
                  </a:schemeClr>
                </a:solidFill>
                <a:latin typeface="+mn-lt"/>
              </a:rPr>
              <a:t>Examples of first aid include: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n-US" sz="2400" ker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+mn-lt"/>
              </a:rPr>
              <a:t>Treatment for non-life-threatening emergencies, including burns, eye injuries and wounds</a:t>
            </a: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n-US" sz="2000" kern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+mn-lt"/>
              </a:rPr>
              <a:t>Treatment for life-threatening emergencies, including poisoning, asphyxiation, seizures</a:t>
            </a:r>
          </a:p>
          <a:p>
            <a:pPr marL="285750" indent="-285750" eaLnBrk="1" hangingPunct="1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endParaRPr lang="en-US" sz="2000" kern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-2186194">
            <a:off x="5334000" y="2693988"/>
            <a:ext cx="3627438" cy="271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" y="466725"/>
            <a:ext cx="7143750" cy="9810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Why is this important to me?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1647825"/>
            <a:ext cx="7562850" cy="118745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Prompt and knowledgeable treatment can prevent minor injuries from becoming major. It is important that </a:t>
            </a:r>
            <a:r>
              <a:rPr lang="en-US" altLang="en-US" sz="2400" i="1" smtClean="0"/>
              <a:t>every</a:t>
            </a:r>
            <a:r>
              <a:rPr lang="en-US" altLang="en-US" sz="2400" smtClean="0"/>
              <a:t> employee knows: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400" b="1" i="1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23900" y="2976563"/>
            <a:ext cx="6115050" cy="3416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Wingdings" panose="05000000000000000000" pitchFamily="2" charset="2"/>
              <a:buChar char="§"/>
              <a:defRPr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  <a:latin typeface="+mj-lt"/>
              </a:rPr>
              <a:t>Which employees are trained and authorized to administer first aid and how to reach them quickly</a:t>
            </a:r>
          </a:p>
          <a:p>
            <a:pPr algn="ctr" eaLnBrk="1" hangingPunct="1">
              <a:defRPr/>
            </a:pPr>
            <a:endParaRPr lang="en-US" sz="2400" i="1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algn="ctr" eaLnBrk="1" hangingPunct="1">
              <a:defRPr/>
            </a:pPr>
            <a:r>
              <a:rPr lang="en-US" sz="2400" i="1">
                <a:solidFill>
                  <a:schemeClr val="bg1">
                    <a:lumMod val="50000"/>
                  </a:schemeClr>
                </a:solidFill>
                <a:latin typeface="+mj-lt"/>
              </a:rPr>
              <a:t>and</a:t>
            </a:r>
          </a:p>
          <a:p>
            <a:pPr algn="ctr" eaLnBrk="1" hangingPunct="1">
              <a:defRPr/>
            </a:pPr>
            <a:endParaRPr lang="en-US" sz="240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342900" indent="-342900" algn="ctr" eaLnBrk="1" hangingPunct="1">
              <a:buFont typeface="Wingdings" panose="05000000000000000000" pitchFamily="2" charset="2"/>
              <a:buChar char="§"/>
              <a:defRPr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  <a:latin typeface="+mj-lt"/>
              </a:rPr>
              <a:t>What to do and what not to do in the event of a medical emergency</a:t>
            </a:r>
          </a:p>
          <a:p>
            <a:pPr marL="342900" indent="-342900" eaLnBrk="1" hangingPunct="1">
              <a:buFont typeface="Wingdings" panose="05000000000000000000" pitchFamily="2" charset="2"/>
              <a:buChar char="§"/>
              <a:defRPr/>
            </a:pPr>
            <a:endParaRPr lang="en-US" sz="240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2470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Calling an Ambulance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3095625"/>
            <a:ext cx="3829050" cy="3097213"/>
          </a:xfrm>
        </p:spPr>
        <p:txBody>
          <a:bodyPr/>
          <a:lstStyle/>
          <a:p>
            <a:pPr marL="573088" indent="-341313" eaLnBrk="1" hangingPunct="1">
              <a:buFont typeface="Wingdings" panose="05000000000000000000" pitchFamily="2" charset="2"/>
              <a:buChar char="ü"/>
            </a:pPr>
            <a:r>
              <a:rPr lang="en-US" altLang="en-US" sz="1800" smtClean="0"/>
              <a:t>The employee is unconscious or in shock</a:t>
            </a:r>
          </a:p>
          <a:p>
            <a:pPr marL="573088" indent="-341313" eaLnBrk="1" hangingPunct="1">
              <a:buFont typeface="Wingdings" panose="05000000000000000000" pitchFamily="2" charset="2"/>
              <a:buChar char="ü"/>
            </a:pPr>
            <a:r>
              <a:rPr lang="en-US" altLang="en-US" sz="1800" smtClean="0"/>
              <a:t>There is hemorrhaging</a:t>
            </a:r>
          </a:p>
          <a:p>
            <a:pPr marL="573088" indent="-341313" eaLnBrk="1" hangingPunct="1">
              <a:buFont typeface="Wingdings" panose="05000000000000000000" pitchFamily="2" charset="2"/>
              <a:buChar char="ü"/>
            </a:pPr>
            <a:r>
              <a:rPr lang="en-US" altLang="en-US" sz="1800" smtClean="0"/>
              <a:t>There are severe abdominal cramps and/or vomiting</a:t>
            </a:r>
          </a:p>
          <a:p>
            <a:pPr marL="573088" indent="-341313" eaLnBrk="1" hangingPunct="1">
              <a:buFont typeface="Wingdings" panose="05000000000000000000" pitchFamily="2" charset="2"/>
              <a:buChar char="ü"/>
            </a:pPr>
            <a:r>
              <a:rPr lang="en-US" altLang="en-US" sz="1800" smtClean="0"/>
              <a:t>There is an apparent fracture</a:t>
            </a:r>
          </a:p>
          <a:p>
            <a:pPr marL="573088" indent="-341313" eaLnBrk="1" hangingPunct="1">
              <a:buFont typeface="Wingdings" panose="05000000000000000000" pitchFamily="2" charset="2"/>
              <a:buChar char="ü"/>
            </a:pPr>
            <a:r>
              <a:rPr lang="en-US" altLang="en-US" sz="1800" smtClean="0"/>
              <a:t>There are other symptoms of internal injury</a:t>
            </a:r>
          </a:p>
        </p:txBody>
      </p:sp>
      <p:pic>
        <p:nvPicPr>
          <p:cNvPr id="27652" name="Picture 5" descr="ambulan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52925" y="3117850"/>
            <a:ext cx="426085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7188" y="1676400"/>
            <a:ext cx="7396162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some cases, a sick or injured worker may be taken to a medical facility by car, but many times an ambulance is necessary. Always call an ambulance when: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if I Get Hurt?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62313" y="1676400"/>
            <a:ext cx="4510087" cy="43418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573088" indent="-341313" eaLnBrk="1" hangingPunct="1">
              <a:spcBef>
                <a:spcPct val="20000"/>
              </a:spcBef>
              <a:defRPr/>
            </a:pP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 you become ill or injured:</a:t>
            </a:r>
            <a:br>
              <a:rPr lang="en-US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kern="0">
              <a:solidFill>
                <a:schemeClr val="bg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41313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b="1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Take it seriously</a:t>
            </a:r>
            <a:r>
              <a:rPr lang="en-US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573088" indent="-341313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endParaRPr lang="en-US" kern="0">
              <a:solidFill>
                <a:schemeClr val="bg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41313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b="1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Contact your supervisor </a:t>
            </a:r>
            <a:r>
              <a:rPr lang="en-US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 other personnel trained in first aid.</a:t>
            </a:r>
          </a:p>
          <a:p>
            <a:pPr marL="573088" indent="-341313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endParaRPr lang="en-US" kern="0">
              <a:solidFill>
                <a:schemeClr val="bg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41313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Fully </a:t>
            </a:r>
            <a:r>
              <a:rPr lang="en-US" b="1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document the injury</a:t>
            </a:r>
            <a:r>
              <a:rPr lang="en-US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1030288" lvl="1" indent="-341313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Could help to avoid future injuries</a:t>
            </a:r>
          </a:p>
          <a:p>
            <a:pPr marL="573088" indent="-341313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endParaRPr lang="en-US" kern="0">
              <a:solidFill>
                <a:schemeClr val="bg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3088" indent="-341313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b="1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NEVER drive yourself </a:t>
            </a:r>
            <a:r>
              <a:rPr lang="en-US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a medical facility.</a:t>
            </a:r>
          </a:p>
        </p:txBody>
      </p:sp>
      <p:pic>
        <p:nvPicPr>
          <p:cNvPr id="28676" name="Picture 4" descr="bandage ha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325" y="1587500"/>
            <a:ext cx="2909888" cy="381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400050"/>
            <a:ext cx="744855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What if Someone Else Gets Hurt?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5613" y="1724025"/>
            <a:ext cx="7278687" cy="46196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When a co-worker is ill or injured, take the following action to ensure their and your safety: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endParaRPr lang="en-US" sz="2000" kern="0">
              <a:solidFill>
                <a:schemeClr val="bg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2000" b="1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Notify</a:t>
            </a: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member of management 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2000" b="1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not move </a:t>
            </a: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ill or injured person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2000" b="1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Avoid contact with blood </a:t>
            </a: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 other bodily fluids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 you are calm, </a:t>
            </a:r>
            <a:r>
              <a:rPr lang="en-US" sz="2000" b="1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stay with the person </a:t>
            </a: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provide comfort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 directed by your supervisor, </a:t>
            </a:r>
            <a:r>
              <a:rPr lang="en-US" sz="2000" b="1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wait for EMS </a:t>
            </a: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responders at the entrance and direct them to the scene of the emergency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2000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 you are not involved, </a:t>
            </a:r>
            <a:r>
              <a:rPr lang="en-US" sz="2000" b="1" kern="0"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clear the area</a:t>
            </a: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endParaRPr lang="en-US" kern="0">
              <a:solidFill>
                <a:schemeClr val="bg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endParaRPr lang="en-US" kern="0">
              <a:solidFill>
                <a:schemeClr val="bg1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42875" y="381000"/>
            <a:ext cx="7353300" cy="9334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Eyewash Stations and Showers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5788" y="1724025"/>
            <a:ext cx="7129462" cy="4611688"/>
          </a:xfrm>
        </p:spPr>
        <p:txBody>
          <a:bodyPr/>
          <a:lstStyle/>
          <a:p>
            <a:pPr marL="231775" indent="0" eaLnBrk="1" hangingPunct="1">
              <a:buFont typeface="Wingdings" panose="05000000000000000000" pitchFamily="2" charset="2"/>
              <a:buNone/>
              <a:defRPr/>
            </a:pPr>
            <a:r>
              <a:rPr lang="en-US" sz="2400" smtClean="0"/>
              <a:t>If you are exposed to chemicals, the </a:t>
            </a:r>
            <a:r>
              <a:rPr lang="en-US" sz="2400" b="1" smtClean="0"/>
              <a:t>first 10 to 15 seconds</a:t>
            </a:r>
            <a:r>
              <a:rPr lang="en-US" sz="2400" smtClean="0"/>
              <a:t> are very important in preventing serious injury.</a:t>
            </a:r>
            <a:br>
              <a:rPr lang="en-US" smtClean="0"/>
            </a:br>
            <a:endParaRPr lang="en-US" smtClean="0"/>
          </a:p>
          <a:p>
            <a:pPr marL="573088" indent="-341313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smtClean="0"/>
              <a:t>Emergency eyewash stations and emergency showers are located:</a:t>
            </a:r>
          </a:p>
          <a:p>
            <a:pPr marL="973138" lvl="1" indent="-341313" eaLnBrk="1" hangingPunct="1">
              <a:buFont typeface="Arial"/>
              <a:buChar char="•"/>
              <a:defRPr/>
            </a:pPr>
            <a:r>
              <a:rPr lang="en-US" sz="3200" smtClean="0">
                <a:solidFill>
                  <a:srgbClr val="FF0000"/>
                </a:solidFill>
              </a:rPr>
              <a:t>[INSERT LOCATIONS]</a:t>
            </a:r>
            <a:endParaRPr lang="en-US" sz="3200" smtClean="0"/>
          </a:p>
          <a:p>
            <a:pPr marL="573088" indent="-341313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smtClean="0"/>
              <a:t>Wash for a minimum of 15 minutes</a:t>
            </a:r>
          </a:p>
          <a:p>
            <a:pPr marL="573088" indent="-341313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smtClean="0"/>
              <a:t>Alert a supervisor to your injury</a:t>
            </a:r>
          </a:p>
          <a:p>
            <a:pPr marL="573088" indent="-341313" eaLnBrk="1" hangingPunct="1">
              <a:buFont typeface="Wingdings" panose="05000000000000000000" pitchFamily="2" charset="2"/>
              <a:buChar char="ü"/>
              <a:defRPr/>
            </a:pPr>
            <a:r>
              <a:rPr lang="en-US" sz="2400" smtClean="0"/>
              <a:t>Quickly remove contact lenses prior to flushing eyes</a:t>
            </a:r>
          </a:p>
          <a:p>
            <a:pPr marL="573088" indent="-341313" eaLnBrk="1" hangingPunct="1">
              <a:buFont typeface="Wingdings" panose="05000000000000000000" pitchFamily="2" charset="2"/>
              <a:buChar char="ü"/>
              <a:defRPr/>
            </a:pPr>
            <a:endParaRPr lang="en-US" smtClean="0"/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95300"/>
            <a:ext cx="7467600" cy="9525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Conclusion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85738" y="1624013"/>
            <a:ext cx="5643562" cy="4433887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What should you keep in mind from today’s presentation?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280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Know the locations of first aid kits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Know who has been trained as a first responder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800" smtClean="0"/>
              <a:t>Follow Evolution Maintenance, Inc procedures for injury reporting and treatment</a:t>
            </a:r>
          </a:p>
        </p:txBody>
      </p:sp>
      <p:pic>
        <p:nvPicPr>
          <p:cNvPr id="31748" name="Picture 3" descr="shutterstock_5048283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86450" y="1828800"/>
            <a:ext cx="300037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18.05.15"/>
  <p:tag name="AS_TITLE" val="Aspose.Slides for .NET 4.0 Client Profile"/>
  <p:tag name="AS_VERSION" val="18.5"/>
</p:tagLst>
</file>

<file path=ppt/theme/theme1.xml><?xml version="1.0" encoding="utf-8"?>
<a:theme xmlns:r="http://schemas.openxmlformats.org/officeDocument/2006/relationships"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OSHA PPT Theme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r="http://schemas.openxmlformats.org/officeDocument/2006/relationships"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r="http://schemas.openxmlformats.org/officeDocument/2006/relationships" xmlns:a="http://schemas.openxmlformats.org/drawingml/2006/main" name="OSHA Progr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Zywave, Inc.</Company>
  <PresentationFormat>On-screen Show (4:3)</PresentationFormat>
  <Paragraphs>60</Paragraphs>
  <Slides>10</Slides>
  <Notes>1</Notes>
  <TotalTime>1458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11">
      <vt:lpstr>1_Custom Design</vt:lpstr>
      <vt:lpstr>First-aid Program</vt:lpstr>
      <vt:lpstr>First Aid: Agenda</vt:lpstr>
      <vt:lpstr>What is first aid?</vt:lpstr>
      <vt:lpstr>Why is this important to me?</vt:lpstr>
      <vt:lpstr>Calling an Ambulance</vt:lpstr>
      <vt:lpstr>What if I Get Hurt?</vt:lpstr>
      <vt:lpstr>What if Someone Else Gets Hurt?</vt:lpstr>
      <vt:lpstr>Eyewash Stations and Showers</vt:lpstr>
      <vt:lpstr>Conclusion</vt:lpstr>
      <vt:lpstr>For More Information </vt:lpstr>
    </vt:vector>
  </TitlesOfParts>
  <LinksUpToDate>0</LinksUpToDate>
  <SharedDoc>0</SharedDoc>
  <HyperlinksChanged>0</HyperlinksChanged>
  <Application>Aspose.Slides for .NET</Application>
  <AppVersion>18.0500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Bloodborne Pathogens</dc:title>
  <dc:creator>Gilson, Kris</dc:creator>
  <cp:lastModifiedBy>Griffiths, Kevin</cp:lastModifiedBy>
  <cp:revision>181</cp:revision>
  <dcterms:created xsi:type="dcterms:W3CDTF">2005-02-15T16:30:27Z</dcterms:created>
  <dcterms:modified xsi:type="dcterms:W3CDTF">2024-02-19T13:48:08Z</dcterms:modified>
</cp:coreProperties>
</file>